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470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7/28/2025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7/28/2025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7/28/2025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7/28/2025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1523999"/>
          </a:xfr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n-GB" sz="2000" b="1" dirty="0" err="1" smtClean="0"/>
              <a:t>Proiect</a:t>
            </a:r>
            <a:r>
              <a:rPr lang="en-GB" sz="2000" b="1" dirty="0" smtClean="0"/>
              <a:t> ADER </a:t>
            </a:r>
            <a:r>
              <a:rPr lang="ro-RO" sz="2000" b="1" dirty="0" smtClean="0"/>
              <a:t>6.5.1 Evaluarea aplicării practicilor benefice pentru mediu în contextul înierbării intervalului dintre rânduri în plantațiile pomicole, viticole, pepiniere și hameiști, impactul asupra stării de vegetație a plantațiilor și a polenizatorilor</a:t>
            </a:r>
            <a:endParaRPr lang="en-GB" sz="20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2209800"/>
            <a:ext cx="7467600" cy="3962400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85000" lnSpcReduction="20000"/>
          </a:bodyPr>
          <a:lstStyle/>
          <a:p>
            <a:pPr algn="just"/>
            <a:r>
              <a:rPr lang="ro-RO" sz="1400" b="1" dirty="0" smtClean="0"/>
              <a:t>3.Ob</a:t>
            </a:r>
            <a:r>
              <a:rPr lang="ro-RO" sz="1800" b="1" dirty="0" smtClean="0">
                <a:solidFill>
                  <a:schemeClr val="tx1"/>
                </a:solidFill>
              </a:rPr>
              <a:t>iectivul fazei:</a:t>
            </a:r>
            <a:r>
              <a:rPr lang="ro-RO" sz="1800" dirty="0" smtClean="0">
                <a:solidFill>
                  <a:schemeClr val="tx1"/>
                </a:solidFill>
              </a:rPr>
              <a:t> </a:t>
            </a:r>
            <a:r>
              <a:rPr lang="ro-RO" sz="1800" b="1" dirty="0" smtClean="0">
                <a:solidFill>
                  <a:schemeClr val="tx1"/>
                </a:solidFill>
              </a:rPr>
              <a:t>Evaluarea stării actuale privind utilizarea înierbării intervalului dintre rânduri în plantațiile pomicole, viticole, pepiniere și hameiști la nivel național și international. </a:t>
            </a:r>
            <a:endParaRPr lang="en-GB" sz="1800" dirty="0" smtClean="0">
              <a:solidFill>
                <a:schemeClr val="tx1"/>
              </a:solidFill>
            </a:endParaRPr>
          </a:p>
          <a:p>
            <a:pPr algn="just"/>
            <a:r>
              <a:rPr lang="ro-RO" sz="1800" b="1" dirty="0" smtClean="0">
                <a:solidFill>
                  <a:schemeClr val="tx1"/>
                </a:solidFill>
              </a:rPr>
              <a:t> </a:t>
            </a:r>
            <a:endParaRPr lang="en-GB" sz="1800" dirty="0" smtClean="0">
              <a:solidFill>
                <a:schemeClr val="tx1"/>
              </a:solidFill>
            </a:endParaRPr>
          </a:p>
          <a:p>
            <a:pPr algn="just"/>
            <a:r>
              <a:rPr lang="ro-RO" sz="1800" dirty="0" smtClean="0">
                <a:solidFill>
                  <a:schemeClr val="tx1"/>
                </a:solidFill>
              </a:rPr>
              <a:t>Activitatea 1.1.   </a:t>
            </a:r>
            <a:endParaRPr lang="en-GB" sz="1800" dirty="0" smtClean="0">
              <a:solidFill>
                <a:schemeClr val="tx1"/>
              </a:solidFill>
            </a:endParaRPr>
          </a:p>
          <a:p>
            <a:pPr algn="just"/>
            <a:r>
              <a:rPr lang="ro-RO" sz="1800" dirty="0" smtClean="0">
                <a:solidFill>
                  <a:schemeClr val="tx1"/>
                </a:solidFill>
              </a:rPr>
              <a:t> Analiza critică a stării actuale a ecosistemelor pomicole, viticole, pepiniere și hameiști prin prisma factorilor de biotop, a tehnologiilor de cultură și a conservării mediului înconjurător;  Proiectarea modelului experimental în staționarele agroecologice;</a:t>
            </a:r>
            <a:endParaRPr lang="en-GB" sz="1800" dirty="0" smtClean="0">
              <a:solidFill>
                <a:schemeClr val="tx1"/>
              </a:solidFill>
            </a:endParaRPr>
          </a:p>
          <a:p>
            <a:pPr algn="just"/>
            <a:r>
              <a:rPr lang="ro-RO" sz="1800" dirty="0" smtClean="0">
                <a:solidFill>
                  <a:schemeClr val="tx1"/>
                </a:solidFill>
              </a:rPr>
              <a:t>Activitatea 1.2. </a:t>
            </a:r>
            <a:endParaRPr lang="en-GB" sz="1800" dirty="0" smtClean="0">
              <a:solidFill>
                <a:schemeClr val="tx1"/>
              </a:solidFill>
            </a:endParaRPr>
          </a:p>
          <a:p>
            <a:pPr algn="just"/>
            <a:r>
              <a:rPr lang="ro-RO" sz="1800" dirty="0" smtClean="0">
                <a:solidFill>
                  <a:schemeClr val="tx1"/>
                </a:solidFill>
              </a:rPr>
              <a:t> Realizarea modelului experimental în staționarele ecologice/plantații pomi, viță de vie, pepiniere și hamei; </a:t>
            </a:r>
            <a:endParaRPr lang="en-GB" sz="1800" dirty="0" smtClean="0">
              <a:solidFill>
                <a:schemeClr val="tx1"/>
              </a:solidFill>
            </a:endParaRPr>
          </a:p>
          <a:p>
            <a:pPr algn="just"/>
            <a:r>
              <a:rPr lang="ro-RO" sz="1800" dirty="0" smtClean="0">
                <a:solidFill>
                  <a:schemeClr val="tx1"/>
                </a:solidFill>
              </a:rPr>
              <a:t>Monitorizarea factorilor ecoclimatici și ecopedologici în staționarele agroecologice, în condițiile aplicării unor variante de întreținere a solului prin înierbarea intervalului dintre rânduri;</a:t>
            </a:r>
            <a:endParaRPr lang="en-GB" sz="1800" dirty="0" smtClean="0">
              <a:solidFill>
                <a:schemeClr val="tx1"/>
              </a:solidFill>
            </a:endParaRPr>
          </a:p>
          <a:p>
            <a:pPr algn="just"/>
            <a:r>
              <a:rPr lang="ro-RO" sz="1800" dirty="0" smtClean="0">
                <a:solidFill>
                  <a:schemeClr val="tx1"/>
                </a:solidFill>
              </a:rPr>
              <a:t> Activitatea 1.3. </a:t>
            </a:r>
            <a:endParaRPr lang="en-GB" sz="1800" dirty="0" smtClean="0">
              <a:solidFill>
                <a:schemeClr val="tx1"/>
              </a:solidFill>
            </a:endParaRPr>
          </a:p>
          <a:p>
            <a:pPr algn="just"/>
            <a:r>
              <a:rPr lang="ro-RO" sz="1800" dirty="0" smtClean="0">
                <a:solidFill>
                  <a:schemeClr val="tx1"/>
                </a:solidFill>
              </a:rPr>
              <a:t> 	Evaluarea influenței diferitelor verigi tehnologice de întreținere a solului prin înierbarea intervalului dintre rânduri  in ecosistemele pomicole, viticole, pepiniere și hameiști asupra indicilor de calitate (anul 1 de studiu)</a:t>
            </a:r>
            <a:endParaRPr lang="en-GB" sz="1800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/>
          <a:lstStyle/>
          <a:p>
            <a:r>
              <a:rPr lang="en-GB" dirty="0" err="1" smtClean="0"/>
              <a:t>Montarea</a:t>
            </a:r>
            <a:r>
              <a:rPr lang="en-GB" dirty="0" smtClean="0"/>
              <a:t> </a:t>
            </a:r>
            <a:r>
              <a:rPr lang="en-GB" dirty="0" err="1" smtClean="0"/>
              <a:t>experimentala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62500" lnSpcReduction="20000"/>
          </a:bodyPr>
          <a:lstStyle/>
          <a:p>
            <a:r>
              <a:rPr lang="ro-RO" dirty="0" smtClean="0"/>
              <a:t>Pentru realizarea obiectivului Fazei 1/2024 a proiectului, in primavara anului 2024 la S.C.D.V.V Bujoru s-a proiectat model experimental în staționarul agroecologic - plantatie de vita de vie  cu soiul Merlot, amplasat in Baza experimentala nr. 2.</a:t>
            </a:r>
            <a:endParaRPr lang="en-GB" dirty="0" smtClean="0"/>
          </a:p>
          <a:p>
            <a:r>
              <a:rPr lang="ro-RO" dirty="0" smtClean="0"/>
              <a:t>Dispozitivul experimental s-a organizat in blocuri randomizate cu urmatoarele variante experimentale:</a:t>
            </a:r>
            <a:endParaRPr lang="en-GB" dirty="0" smtClean="0"/>
          </a:p>
          <a:p>
            <a:r>
              <a:rPr lang="ro-RO" dirty="0" smtClean="0"/>
              <a:t>V1 - Ogor negru;</a:t>
            </a:r>
            <a:endParaRPr lang="en-GB" dirty="0" smtClean="0"/>
          </a:p>
          <a:p>
            <a:r>
              <a:rPr lang="ro-RO" dirty="0" smtClean="0"/>
              <a:t>V2 - Înierbare  naturala din flora spontanǎ; </a:t>
            </a:r>
            <a:endParaRPr lang="en-GB" dirty="0" smtClean="0"/>
          </a:p>
          <a:p>
            <a:r>
              <a:rPr lang="ro-RO" dirty="0" smtClean="0"/>
              <a:t>V3 - Gazon (40% Lolium perene, 33% Festuca rubra si 27% Poa pratensis);</a:t>
            </a:r>
            <a:endParaRPr lang="en-GB" dirty="0" smtClean="0"/>
          </a:p>
          <a:p>
            <a:r>
              <a:rPr lang="ro-RO" dirty="0" smtClean="0"/>
              <a:t>V4 - Facelia 100%;</a:t>
            </a:r>
            <a:endParaRPr lang="en-GB" dirty="0" smtClean="0"/>
          </a:p>
          <a:p>
            <a:r>
              <a:rPr lang="ro-RO" dirty="0" smtClean="0"/>
              <a:t>V5 -Trifoi alb sau pitic +gazon (40% Lolium perene, 33% Festuca rubra si 27% Poa pratensis);</a:t>
            </a:r>
            <a:endParaRPr lang="en-GB" dirty="0" smtClean="0"/>
          </a:p>
          <a:p>
            <a:r>
              <a:rPr lang="ro-RO" dirty="0" smtClean="0"/>
              <a:t>V6 - Mazariche+ gazon (40% Lolium perene, 33% Festuca rubra si 27% Poa pratensis).</a:t>
            </a:r>
            <a:endParaRPr lang="en-GB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r>
              <a:rPr lang="en-GB" dirty="0" err="1" smtClean="0"/>
              <a:t>Semanatul</a:t>
            </a:r>
            <a:r>
              <a:rPr lang="en-GB" dirty="0" smtClean="0"/>
              <a:t> </a:t>
            </a:r>
            <a:r>
              <a:rPr lang="en-GB" dirty="0" err="1" smtClean="0"/>
              <a:t>culturilor</a:t>
            </a:r>
            <a:r>
              <a:rPr lang="en-GB" dirty="0" smtClean="0"/>
              <a:t> de </a:t>
            </a:r>
            <a:r>
              <a:rPr lang="en-GB" dirty="0" err="1" smtClean="0"/>
              <a:t>acoperire</a:t>
            </a:r>
            <a:endParaRPr lang="en-GB" dirty="0"/>
          </a:p>
        </p:txBody>
      </p:sp>
      <p:pic>
        <p:nvPicPr>
          <p:cNvPr id="4" name="Content Placeholder 3" descr="D:\bujoru\D\ALINA\Analiza activ\2024\ASAS 2024\Proiecte ADER 2024\Faza I-2024 Pr. ADER 6.5.1\Contractare 6.5.1 -2024\Faza 1 2024\12 aprilie 2024 semanat-cultura acoperire\IMG_20240412_085406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66800" y="1524000"/>
            <a:ext cx="7166957" cy="4751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 </a:t>
            </a:r>
            <a:endParaRPr lang="en-GB" dirty="0"/>
          </a:p>
        </p:txBody>
      </p:sp>
      <p:pic>
        <p:nvPicPr>
          <p:cNvPr id="8" name="Content Placeholder 7" descr="Untitled.png"/>
          <p:cNvPicPr>
            <a:picLocks noGrp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914400" y="2057400"/>
            <a:ext cx="2133600" cy="312420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762000" y="5122347"/>
            <a:ext cx="236219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o-RO" dirty="0" smtClean="0">
                <a:solidFill>
                  <a:prstClr val="black"/>
                </a:solidFill>
              </a:rPr>
              <a:t> Foto 2: V1-ogor negru</a:t>
            </a:r>
            <a:endParaRPr lang="en-GB" dirty="0">
              <a:solidFill>
                <a:prstClr val="black"/>
              </a:solidFill>
            </a:endParaRPr>
          </a:p>
        </p:txBody>
      </p:sp>
      <p:pic>
        <p:nvPicPr>
          <p:cNvPr id="11" name="Picture 10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24200" y="2209800"/>
            <a:ext cx="2362200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Rectangle 11"/>
          <p:cNvSpPr/>
          <p:nvPr/>
        </p:nvSpPr>
        <p:spPr>
          <a:xfrm>
            <a:off x="3352800" y="5181600"/>
            <a:ext cx="1524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o-RO" dirty="0" smtClean="0"/>
              <a:t>Foto 3: V2 </a:t>
            </a:r>
            <a:endParaRPr lang="en-GB" dirty="0"/>
          </a:p>
        </p:txBody>
      </p:sp>
      <p:pic>
        <p:nvPicPr>
          <p:cNvPr id="13" name="Picture 12" descr="imaginea din document.jpg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5638800" y="2133600"/>
            <a:ext cx="2286000" cy="3048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6324600" y="5257800"/>
            <a:ext cx="1524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o-RO" dirty="0" smtClean="0"/>
              <a:t>Foto 4: V3</a:t>
            </a:r>
            <a:r>
              <a:rPr lang="en-GB" dirty="0" smtClean="0"/>
              <a:t>  </a:t>
            </a:r>
            <a:endParaRPr lang="en-GB" dirty="0"/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762000" y="457747"/>
            <a:ext cx="7696200" cy="1631216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RO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Ev</a:t>
            </a:r>
            <a:r>
              <a:rPr kumimoji="0" lang="ro-RO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rebuchet MS" pitchFamily="34" charset="0"/>
                <a:ea typeface="Times New Roman" pitchFamily="18" charset="0"/>
                <a:cs typeface="Arial" pitchFamily="34" charset="0"/>
              </a:rPr>
              <a:t>aluarea creşterii plantelor semanate pe intervalele dintre randurile de viţa de vie s-a realizat ritmic, iar pe data de 08.05.2024 In urma observaţiilor efectuate s-a constatat o r</a:t>
            </a:r>
            <a:r>
              <a:rPr kumimoji="0" lang="ro-RO" altLang="zh-CN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ǎ</a:t>
            </a:r>
            <a:r>
              <a:rPr kumimoji="0" lang="ro-RO" altLang="zh-CN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rebuchet MS" pitchFamily="34" charset="0"/>
                <a:ea typeface="Times New Roman" pitchFamily="18" charset="0"/>
                <a:cs typeface="Arial" pitchFamily="34" charset="0"/>
              </a:rPr>
              <a:t>s</a:t>
            </a:r>
            <a:r>
              <a:rPr kumimoji="0" lang="ro-RO" altLang="zh-CN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ǎ</a:t>
            </a:r>
            <a:r>
              <a:rPr kumimoji="0" lang="ro-RO" altLang="zh-CN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rebuchet MS" pitchFamily="34" charset="0"/>
                <a:ea typeface="Times New Roman" pitchFamily="18" charset="0"/>
                <a:cs typeface="Arial" pitchFamily="34" charset="0"/>
              </a:rPr>
              <a:t>rire neuniform</a:t>
            </a:r>
            <a:r>
              <a:rPr kumimoji="0" lang="ro-RO" altLang="zh-CN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ǎ</a:t>
            </a:r>
            <a:r>
              <a:rPr kumimoji="0" lang="ro-RO" altLang="zh-CN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rebuchet MS" pitchFamily="34" charset="0"/>
                <a:ea typeface="Times New Roman" pitchFamily="18" charset="0"/>
                <a:cs typeface="Arial" pitchFamily="34" charset="0"/>
              </a:rPr>
              <a:t> cu cresteri vegetative reduse şi plante firave, conform pozelor ataşate mai jos (Foto 2,3,4,5,6,7).</a:t>
            </a:r>
            <a:endParaRPr kumimoji="0" lang="ro-RO" altLang="zh-CN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  </a:t>
            </a:r>
            <a:endParaRPr lang="en-GB" dirty="0"/>
          </a:p>
        </p:txBody>
      </p:sp>
      <p:pic>
        <p:nvPicPr>
          <p:cNvPr id="4" name="Content Placeholder 3" descr="D:\bujoru\D\ALINA\Analiza activ\2024\ASAS 2024\Proiecte ADER 2024\Faza I-2024 Pr. ADER 6.5.1\Contractare 6.5.1 -2024\Faza 1 2024\Culturi acoperire intre randurile de vita 8 mai 2024\V4\IMG_20240508_092940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838200"/>
            <a:ext cx="2286000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457201" y="5460326"/>
            <a:ext cx="16002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 smtClean="0"/>
              <a:t>      </a:t>
            </a:r>
            <a:r>
              <a:rPr lang="ro-RO" dirty="0" smtClean="0"/>
              <a:t>Foto 5: V4</a:t>
            </a:r>
            <a:endParaRPr lang="en-GB" dirty="0"/>
          </a:p>
        </p:txBody>
      </p:sp>
      <p:pic>
        <p:nvPicPr>
          <p:cNvPr id="6" name="Picture 5" descr="D:\bujoru\D\ALINA\Analiza activ\2024\ASAS 2024\Proiecte ADER 2024\Faza I-2024 Pr. ADER 6.5.1\Contractare 6.5.1 -2024\Faza 1 2024\Culturi acoperire intre randurile de vita 8 mai 2024\V5\IMG_20240508_093238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95600" y="838200"/>
            <a:ext cx="2895600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6"/>
          <p:cNvSpPr/>
          <p:nvPr/>
        </p:nvSpPr>
        <p:spPr>
          <a:xfrm>
            <a:off x="2667000" y="5460326"/>
            <a:ext cx="18288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 smtClean="0"/>
              <a:t>          F</a:t>
            </a:r>
            <a:r>
              <a:rPr lang="ro-RO" dirty="0" smtClean="0"/>
              <a:t>oto 6: V5</a:t>
            </a:r>
            <a:endParaRPr lang="en-GB" dirty="0"/>
          </a:p>
        </p:txBody>
      </p:sp>
      <p:pic>
        <p:nvPicPr>
          <p:cNvPr id="8" name="Picture 7" descr="imag 6.jpg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5867400" y="914400"/>
            <a:ext cx="2743200" cy="457200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6477000" y="5460326"/>
            <a:ext cx="17526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 smtClean="0"/>
              <a:t>  F </a:t>
            </a:r>
            <a:r>
              <a:rPr lang="ro-RO" dirty="0" smtClean="0"/>
              <a:t>oto 7: V6</a:t>
            </a:r>
            <a:endParaRPr lang="en-GB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33400"/>
            <a:ext cx="8001000" cy="1143000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o-RO" sz="2000" b="1" dirty="0" smtClean="0"/>
              <a:t>Maximul creşterilor atinse de culturile intercalare s-a realizat ȋn prima decadǎ a lunii iunie, dupǎ care s-au uscat sub influenţa condiţiilor extrem de secetoase (Foto 8,9 ).</a:t>
            </a:r>
            <a:endParaRPr lang="en-GB" sz="2000" b="1" dirty="0"/>
          </a:p>
        </p:txBody>
      </p:sp>
      <p:pic>
        <p:nvPicPr>
          <p:cNvPr id="4" name="Content Placeholder 3" descr="D:\bujoru\D\ALINA\Analiza activ\2024\ASAS 2024\Proiecte ADER 2024\Faza I-2024 Pr. ADER 6.5.1\Contractare 6.5.1 -2024\Faza 1 2024\poze 6.5.1-11.06.2024\20240611_085642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1828800"/>
            <a:ext cx="3581400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685801" y="5562600"/>
            <a:ext cx="2667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o-RO" b="1" dirty="0" smtClean="0"/>
              <a:t> </a:t>
            </a:r>
            <a:r>
              <a:rPr lang="ro-RO" dirty="0" smtClean="0"/>
              <a:t>Foto 8   V4 - Facelia 100</a:t>
            </a:r>
            <a:r>
              <a:rPr lang="ro-RO" b="1" dirty="0" smtClean="0"/>
              <a:t>%; </a:t>
            </a:r>
            <a:endParaRPr lang="en-GB" dirty="0"/>
          </a:p>
        </p:txBody>
      </p:sp>
      <p:pic>
        <p:nvPicPr>
          <p:cNvPr id="6" name="Picture 5" descr="D:\bujoru\D\ALINA\Analiza activ\2024\ASAS 2024\Proiecte ADER 2024\Faza I-2024 Pr. ADER 6.5.1\Contractare 6.5.1 -2024\Faza 1 2024\poze 6.5.1-11.06.2024\20240611_090341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1828800"/>
            <a:ext cx="4267200" cy="373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6"/>
          <p:cNvSpPr/>
          <p:nvPr/>
        </p:nvSpPr>
        <p:spPr>
          <a:xfrm>
            <a:off x="4572000" y="5638800"/>
            <a:ext cx="4191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o-RO" dirty="0" smtClean="0"/>
              <a:t>Foto 9  V6 - Mazariche+ gazon</a:t>
            </a:r>
            <a:endParaRPr lang="en-GB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ro-RO" b="1" dirty="0" smtClean="0">
                <a:solidFill>
                  <a:schemeClr val="tx1"/>
                </a:solidFill>
              </a:rPr>
              <a:t>Concluzii</a:t>
            </a:r>
            <a:r>
              <a:rPr lang="ro-RO" b="1" dirty="0" smtClean="0"/>
              <a:t>:</a:t>
            </a:r>
            <a:r>
              <a:rPr lang="en-GB" dirty="0" smtClean="0"/>
              <a:t/>
            </a:r>
            <a:br>
              <a:rPr lang="en-GB" dirty="0" smtClean="0"/>
            </a:b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40000" lnSpcReduction="20000"/>
          </a:bodyPr>
          <a:lstStyle/>
          <a:p>
            <a:pPr>
              <a:buNone/>
            </a:pPr>
            <a:endParaRPr lang="en-GB" dirty="0" smtClean="0"/>
          </a:p>
          <a:p>
            <a:pPr lvl="0"/>
            <a:r>
              <a:rPr lang="ro-RO" sz="4200" dirty="0" smtClean="0">
                <a:latin typeface="Times New Roman" pitchFamily="18" charset="0"/>
                <a:cs typeface="Times New Roman" pitchFamily="18" charset="0"/>
              </a:rPr>
              <a:t>Seceta excesivǎ (nemaintâlnitǎ pânǎ in prezent, cu toate cǎ ultimii cinci ani consecutivi au fost secetoşi) perioada de repaos şi creştere vegetativa a viei de vie a fost caracterizatǎ prin precipitaţii puţine şi temperaturi foarte ridicate pe tot parcursul unei zile, cumulate pe parcursul a trei luni (iunie, iulie şi august) au determinat creşteri vegetative limitate, nespecifice unui an viticol normal.</a:t>
            </a:r>
            <a:endParaRPr lang="en-GB" sz="4200" dirty="0" smtClean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o-RO" sz="4200" dirty="0" smtClean="0">
                <a:latin typeface="Times New Roman" pitchFamily="18" charset="0"/>
                <a:cs typeface="Times New Roman" pitchFamily="18" charset="0"/>
              </a:rPr>
              <a:t>Temperaturile frecvente de peste 30°C, din cele trei luni de vara, au dus la blocarea proceselor de biosintezǎ din plantǎ şi mobilitatea lor datoratǎ lipsei precipitaţiilor cu valoare fiziologicǎ, ceea ce s-a concretizat prin cresteri vegetative slabe, cu struguri mici şi boabe subdimensionate, nespecifice soiurilor din culturǎ.</a:t>
            </a:r>
            <a:endParaRPr lang="en-GB" sz="4200" dirty="0" smtClean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o-RO" sz="4200" dirty="0" smtClean="0">
                <a:latin typeface="Times New Roman" pitchFamily="18" charset="0"/>
                <a:cs typeface="Times New Roman" pitchFamily="18" charset="0"/>
              </a:rPr>
              <a:t>Principalul factorul de risc în anul 2024 a fost seceta, frecvenţa apatiţiei acestuia a fost ridicată în lunile iunie, iulie şi august, de 73,33 %, 80,65 % și respectiv de 80,65 %</a:t>
            </a:r>
            <a:endParaRPr lang="en-GB" sz="4200" dirty="0" smtClean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o-RO" sz="4200" dirty="0" smtClean="0">
                <a:latin typeface="Times New Roman" pitchFamily="18" charset="0"/>
                <a:cs typeface="Times New Roman" pitchFamily="18" charset="0"/>
              </a:rPr>
              <a:t>Producţia de struguri a fost foarte micǎ, cu un grad de ofilire avansat şi un randament in must foarte scǎzut, o aciditate a mustului foarte scǎzutǎ ca urmare a metabolizǎrii acizilor organici sub actiunea temperaturilor foarte ridicate.</a:t>
            </a:r>
            <a:endParaRPr lang="en-GB" sz="4200" dirty="0" smtClean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o-RO" sz="4200" dirty="0" smtClean="0">
                <a:latin typeface="Times New Roman" pitchFamily="18" charset="0"/>
                <a:cs typeface="Times New Roman" pitchFamily="18" charset="0"/>
              </a:rPr>
              <a:t>La variantele experimentale nu s-au observant diferenţe semnificative de producţie ȋn contextul anului 2024;  Pentru a continua  proiectul şi pentru a se efectua raportǎrile de producţie  ȋn functie de variantele experimentale sub influenţa culturilor pe intervale, se impune  reȋnfiinţarea  variantelor experimentale ȋn contextul anului 2025. </a:t>
            </a:r>
            <a:endParaRPr lang="en-GB" sz="4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63</TotalTime>
  <Words>574</Words>
  <Application>Microsoft Office PowerPoint</Application>
  <PresentationFormat>On-screen Show (4:3)</PresentationFormat>
  <Paragraphs>39</Paragraphs>
  <Slides>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Office Theme</vt:lpstr>
      <vt:lpstr>Proiect ADER 6.5.1 Evaluarea aplicării practicilor benefice pentru mediu în contextul înierbării intervalului dintre rânduri în plantațiile pomicole, viticole, pepiniere și hameiști, impactul asupra stării de vegetație a plantațiilor și a polenizatorilor</vt:lpstr>
      <vt:lpstr>Montarea experimentala</vt:lpstr>
      <vt:lpstr>Semanatul culturilor de acoperire</vt:lpstr>
      <vt:lpstr> </vt:lpstr>
      <vt:lpstr>  </vt:lpstr>
      <vt:lpstr>Maximul creşterilor atinse de culturile intercalare s-a realizat ȋn prima decadǎ a lunii iunie, dupǎ care s-au uscat sub influenţa condiţiilor extrem de secetoase (Foto 8,9 ).</vt:lpstr>
      <vt:lpstr>Concluzii: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Proiect ADER 6.5.1 Evaluarea aplicării practicilor benefice pentru mediu în contextul înierbării intervalului dintre rânduri în plantațiile pomicole, viticole, pepiniere și hameiști, impactul asupra stării de vegetație a plantațiilor și a polenizatorilor</dc:title>
  <dc:creator>user</dc:creator>
  <cp:lastModifiedBy>user</cp:lastModifiedBy>
  <cp:revision>7</cp:revision>
  <dcterms:created xsi:type="dcterms:W3CDTF">2006-08-16T00:00:00Z</dcterms:created>
  <dcterms:modified xsi:type="dcterms:W3CDTF">2025-07-28T12:35:38Z</dcterms:modified>
</cp:coreProperties>
</file>