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joru\D\ALINA\Analiza%20activ\2023\Adm%20.dorjdie%20pe%20teren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hart>
    <c:title>
      <c:layout/>
    </c:title>
    <c:plotArea>
      <c:layout>
        <c:manualLayout>
          <c:layoutTarget val="inner"/>
          <c:xMode val="edge"/>
          <c:yMode val="edge"/>
          <c:x val="9.7786091655670204E-2"/>
          <c:y val="0.11332873536793318"/>
          <c:w val="0.88207344247715003"/>
          <c:h val="0.64626404831926132"/>
        </c:manualLayout>
      </c:layout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pH </c:v>
                </c:pt>
              </c:strCache>
            </c:strRef>
          </c:tx>
          <c:dLbls>
            <c:dLbl>
              <c:idx val="0"/>
              <c:layout>
                <c:manualLayout>
                  <c:x val="-1.9444444444444445E-2"/>
                  <c:y val="-6.944444444444485E-2"/>
                </c:manualLayout>
              </c:layout>
              <c:showVal val="1"/>
            </c:dLbl>
            <c:dLbl>
              <c:idx val="1"/>
              <c:layout>
                <c:manualLayout>
                  <c:x val="-5.0000000000000114E-2"/>
                  <c:y val="8.3333333333333565E-2"/>
                </c:manualLayout>
              </c:layout>
              <c:showVal val="1"/>
            </c:dLbl>
            <c:dLbl>
              <c:idx val="2"/>
              <c:layout>
                <c:manualLayout>
                  <c:x val="-4.7222222222222485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multiLvlStrRef>
              <c:f>Sheet1!$A$2:$B$4</c:f>
              <c:multiLvlStrCache>
                <c:ptCount val="3"/>
                <c:lvl>
                  <c:pt idx="0">
                    <c:v>8.08.2022</c:v>
                  </c:pt>
                  <c:pt idx="1">
                    <c:v>3.11.2022</c:v>
                  </c:pt>
                  <c:pt idx="2">
                    <c:v>23.03.2023</c:v>
                  </c:pt>
                </c:lvl>
                <c:lvl>
                  <c:pt idx="0">
                    <c:v>Martor- sol netratat</c:v>
                  </c:pt>
                  <c:pt idx="1">
                    <c:v>Admin. drojdie</c:v>
                  </c:pt>
                  <c:pt idx="2">
                    <c:v>Dupa 5 luni</c:v>
                  </c:pt>
                </c:lvl>
              </c:multiLvlStrCache>
            </c:multiLvl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7.49</c:v>
                </c:pt>
                <c:pt idx="1">
                  <c:v>6.6499999999999995</c:v>
                </c:pt>
                <c:pt idx="2">
                  <c:v>8.1300000000000008</c:v>
                </c:pt>
              </c:numCache>
            </c:numRef>
          </c:val>
        </c:ser>
        <c:marker val="1"/>
        <c:axId val="146168064"/>
        <c:axId val="146173952"/>
      </c:lineChart>
      <c:catAx>
        <c:axId val="1461680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6173952"/>
        <c:crosses val="autoZero"/>
        <c:auto val="1"/>
        <c:lblAlgn val="ctr"/>
        <c:lblOffset val="100"/>
      </c:catAx>
      <c:valAx>
        <c:axId val="146173952"/>
        <c:scaling>
          <c:orientation val="minMax"/>
          <c:max val="9"/>
          <c:min val="5"/>
        </c:scaling>
        <c:axPos val="l"/>
        <c:majorGridlines>
          <c:spPr>
            <a:ln>
              <a:gradFill>
                <a:gsLst>
                  <a:gs pos="0">
                    <a:srgbClr val="92D050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6168064"/>
        <c:crosses val="autoZero"/>
        <c:crossBetween val="between"/>
      </c:valAx>
      <c:spPr>
        <a:solidFill>
          <a:srgbClr val="FFFF99"/>
        </a:solidFill>
      </c:spPr>
    </c:plotArea>
    <c:legend>
      <c:legendPos val="b"/>
      <c:layout>
        <c:manualLayout>
          <c:xMode val="edge"/>
          <c:yMode val="edge"/>
          <c:x val="0.70553211235335911"/>
          <c:y val="0.58551077496891468"/>
          <c:w val="0.11932232227877627"/>
          <c:h val="8.9927821522310408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D7BC9-D316-443A-AE4F-CC4EE49AF471}" type="datetimeFigureOut">
              <a:rPr lang="en-GB" smtClean="0"/>
              <a:pPr/>
              <a:t>28/07/2025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1ABA7-2616-4662-8B75-5F20A7B40C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1ABA7-2616-4662-8B75-5F20A7B40C0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9049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ADER -6.3.21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Cercetări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modele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circulare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valorificare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subproduselor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vinificaţie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contextul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dezvoltării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bioeconomiei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România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–PARTENERIAT-2023-2024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7772400" cy="3505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o-RO" dirty="0" smtClean="0">
                <a:solidFill>
                  <a:schemeClr val="tx1"/>
                </a:solidFill>
              </a:rPr>
              <a:t>3.Obiectivul fazei: Obiectivul 1 : Realizarea unui studiu documentar privind aplicarea unor modele circulare de valorificare a potentialului fenolic si mineral al tescovinei rezultate in procesul de vinificatie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ro-RO" i="1" dirty="0" smtClean="0">
                <a:solidFill>
                  <a:schemeClr val="tx1"/>
                </a:solidFill>
              </a:rPr>
              <a:t>    </a:t>
            </a:r>
            <a:r>
              <a:rPr lang="ro-RO" dirty="0" smtClean="0">
                <a:solidFill>
                  <a:schemeClr val="tx1"/>
                </a:solidFill>
              </a:rPr>
              <a:t>A</a:t>
            </a:r>
            <a:r>
              <a:rPr lang="en-US" dirty="0" err="1" smtClean="0">
                <a:solidFill>
                  <a:schemeClr val="tx1"/>
                </a:solidFill>
              </a:rPr>
              <a:t>ctivitatea</a:t>
            </a:r>
            <a:r>
              <a:rPr lang="en-US" dirty="0" smtClean="0">
                <a:solidFill>
                  <a:schemeClr val="tx1"/>
                </a:solidFill>
              </a:rPr>
              <a:t> 1.2</a:t>
            </a:r>
            <a:endParaRPr lang="en-GB" dirty="0" smtClean="0">
              <a:solidFill>
                <a:schemeClr val="tx1"/>
              </a:solidFill>
            </a:endParaRPr>
          </a:p>
          <a:p>
            <a:pPr lvl="0"/>
            <a:r>
              <a:rPr lang="ro-RO" dirty="0" smtClean="0">
                <a:solidFill>
                  <a:schemeClr val="tx1"/>
                </a:solidFill>
              </a:rPr>
              <a:t>Documentare privind valorificarea substantelor minerale din tescovina. Metode de compostare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smtClean="0"/>
              <a:t>Concluzii</a:t>
            </a:r>
            <a:r>
              <a:rPr lang="fr-FR" b="1" dirty="0" smtClean="0"/>
              <a:t> 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fr-FR" dirty="0" err="1" smtClean="0"/>
              <a:t>Compostarea</a:t>
            </a:r>
            <a:r>
              <a:rPr lang="fr-FR" dirty="0" smtClean="0"/>
              <a:t> </a:t>
            </a:r>
            <a:r>
              <a:rPr lang="fr-FR" dirty="0" err="1" smtClean="0"/>
              <a:t>tescovinei</a:t>
            </a:r>
            <a:r>
              <a:rPr lang="fr-FR" dirty="0" smtClean="0"/>
              <a:t> in </a:t>
            </a:r>
            <a:r>
              <a:rPr lang="fr-FR" dirty="0" err="1" smtClean="0"/>
              <a:t>scopuri</a:t>
            </a:r>
            <a:r>
              <a:rPr lang="fr-FR" dirty="0" smtClean="0"/>
              <a:t> </a:t>
            </a:r>
            <a:r>
              <a:rPr lang="fr-FR" dirty="0" err="1" smtClean="0"/>
              <a:t>fertilizante</a:t>
            </a:r>
            <a:r>
              <a:rPr lang="fr-FR" dirty="0" smtClean="0"/>
              <a:t> </a:t>
            </a:r>
            <a:r>
              <a:rPr lang="fr-FR" dirty="0" err="1" smtClean="0"/>
              <a:t>constituie</a:t>
            </a:r>
            <a:r>
              <a:rPr lang="fr-FR" dirty="0" smtClean="0"/>
              <a:t> o </a:t>
            </a:r>
            <a:r>
              <a:rPr lang="fr-FR" dirty="0" err="1" smtClean="0"/>
              <a:t>practica</a:t>
            </a:r>
            <a:r>
              <a:rPr lang="fr-FR" dirty="0" smtClean="0"/>
              <a:t> </a:t>
            </a:r>
            <a:r>
              <a:rPr lang="fr-FR" dirty="0" err="1" smtClean="0"/>
              <a:t>ȋn</a:t>
            </a:r>
            <a:r>
              <a:rPr lang="fr-FR" dirty="0" smtClean="0"/>
              <a:t> </a:t>
            </a:r>
            <a:r>
              <a:rPr lang="fr-FR" dirty="0" err="1" smtClean="0"/>
              <a:t>extensie</a:t>
            </a:r>
            <a:r>
              <a:rPr lang="fr-FR" dirty="0" smtClean="0"/>
              <a:t> in </a:t>
            </a:r>
            <a:r>
              <a:rPr lang="fr-FR" dirty="0" err="1" smtClean="0"/>
              <a:t>toatǎ</a:t>
            </a:r>
            <a:r>
              <a:rPr lang="fr-FR" dirty="0" smtClean="0"/>
              <a:t> </a:t>
            </a:r>
            <a:r>
              <a:rPr lang="fr-FR" dirty="0" err="1" smtClean="0"/>
              <a:t>lumea</a:t>
            </a:r>
            <a:r>
              <a:rPr lang="fr-FR" dirty="0" smtClean="0"/>
              <a:t> ca o </a:t>
            </a:r>
            <a:r>
              <a:rPr lang="fr-FR" dirty="0" err="1" smtClean="0"/>
              <a:t>mǎsurǎ</a:t>
            </a:r>
            <a:r>
              <a:rPr lang="fr-FR" dirty="0" smtClean="0"/>
              <a:t> de </a:t>
            </a:r>
            <a:r>
              <a:rPr lang="fr-FR" dirty="0" err="1" smtClean="0"/>
              <a:t>valorificare</a:t>
            </a:r>
            <a:r>
              <a:rPr lang="fr-FR" dirty="0" smtClean="0"/>
              <a:t> </a:t>
            </a:r>
            <a:r>
              <a:rPr lang="fr-FR" dirty="0" err="1" smtClean="0"/>
              <a:t>şi</a:t>
            </a:r>
            <a:r>
              <a:rPr lang="fr-FR" dirty="0" smtClean="0"/>
              <a:t> </a:t>
            </a:r>
            <a:r>
              <a:rPr lang="fr-FR" dirty="0" err="1" smtClean="0"/>
              <a:t>recirculare</a:t>
            </a:r>
            <a:r>
              <a:rPr lang="fr-FR" dirty="0" smtClean="0"/>
              <a:t> a </a:t>
            </a:r>
            <a:r>
              <a:rPr lang="fr-FR" dirty="0" err="1" smtClean="0"/>
              <a:t>produselor</a:t>
            </a:r>
            <a:r>
              <a:rPr lang="fr-FR" dirty="0" smtClean="0"/>
              <a:t>, </a:t>
            </a:r>
            <a:r>
              <a:rPr lang="fr-FR" dirty="0" err="1" smtClean="0"/>
              <a:t>contribuind</a:t>
            </a:r>
            <a:r>
              <a:rPr lang="fr-FR" dirty="0" smtClean="0"/>
              <a:t> la </a:t>
            </a:r>
            <a:r>
              <a:rPr lang="fr-FR" dirty="0" err="1" smtClean="0"/>
              <a:t>protectia</a:t>
            </a:r>
            <a:r>
              <a:rPr lang="fr-FR" dirty="0" smtClean="0"/>
              <a:t> </a:t>
            </a:r>
            <a:r>
              <a:rPr lang="fr-FR" dirty="0" err="1" smtClean="0"/>
              <a:t>mediului</a:t>
            </a:r>
            <a:r>
              <a:rPr lang="fr-FR" dirty="0" smtClean="0"/>
              <a:t> </a:t>
            </a:r>
            <a:r>
              <a:rPr lang="fr-FR" dirty="0" err="1" smtClean="0"/>
              <a:t>şi</a:t>
            </a:r>
            <a:r>
              <a:rPr lang="fr-FR" dirty="0" smtClean="0"/>
              <a:t> la </a:t>
            </a:r>
            <a:r>
              <a:rPr lang="fr-FR" dirty="0" err="1" smtClean="0"/>
              <a:t>potenţarea</a:t>
            </a:r>
            <a:r>
              <a:rPr lang="fr-FR" dirty="0" smtClean="0"/>
              <a:t> </a:t>
            </a:r>
            <a:r>
              <a:rPr lang="fr-FR" dirty="0" err="1" smtClean="0"/>
              <a:t>fertilitǎţii</a:t>
            </a:r>
            <a:r>
              <a:rPr lang="fr-FR" dirty="0" smtClean="0"/>
              <a:t> </a:t>
            </a:r>
            <a:r>
              <a:rPr lang="fr-FR" dirty="0" err="1" smtClean="0"/>
              <a:t>solului</a:t>
            </a:r>
            <a:r>
              <a:rPr lang="fr-FR" dirty="0" smtClean="0"/>
              <a:t> ;</a:t>
            </a:r>
            <a:endParaRPr lang="en-GB" dirty="0" smtClean="0"/>
          </a:p>
          <a:p>
            <a:pPr lvl="0"/>
            <a:r>
              <a:rPr lang="en-GB" dirty="0" err="1" smtClean="0"/>
              <a:t>Metodele</a:t>
            </a:r>
            <a:r>
              <a:rPr lang="en-GB" dirty="0" smtClean="0"/>
              <a:t> de </a:t>
            </a:r>
            <a:r>
              <a:rPr lang="en-GB" dirty="0" err="1" smtClean="0"/>
              <a:t>compostare</a:t>
            </a:r>
            <a:r>
              <a:rPr lang="en-GB" dirty="0" smtClean="0"/>
              <a:t> </a:t>
            </a:r>
            <a:r>
              <a:rPr lang="en-GB" dirty="0" err="1" smtClean="0"/>
              <a:t>sunt</a:t>
            </a:r>
            <a:r>
              <a:rPr lang="en-GB" dirty="0" smtClean="0"/>
              <a:t> diverse </a:t>
            </a:r>
            <a:r>
              <a:rPr lang="en-GB" dirty="0" err="1" smtClean="0"/>
              <a:t>şi</a:t>
            </a:r>
            <a:r>
              <a:rPr lang="en-GB" dirty="0" smtClean="0"/>
              <a:t> cu </a:t>
            </a:r>
            <a:r>
              <a:rPr lang="en-GB" dirty="0" err="1" smtClean="0"/>
              <a:t>adaosuri</a:t>
            </a:r>
            <a:r>
              <a:rPr lang="en-GB" dirty="0" smtClean="0"/>
              <a:t> de </a:t>
            </a:r>
            <a:r>
              <a:rPr lang="en-GB" dirty="0" err="1" smtClean="0"/>
              <a:t>aditivi</a:t>
            </a:r>
            <a:r>
              <a:rPr lang="en-GB" dirty="0" smtClean="0"/>
              <a:t> </a:t>
            </a:r>
            <a:r>
              <a:rPr lang="en-GB" dirty="0" err="1" smtClean="0"/>
              <a:t>multiplii</a:t>
            </a:r>
            <a:r>
              <a:rPr lang="en-GB" dirty="0" smtClean="0"/>
              <a:t> de </a:t>
            </a:r>
            <a:r>
              <a:rPr lang="en-GB" dirty="0" err="1" smtClean="0"/>
              <a:t>bonificare</a:t>
            </a:r>
            <a:r>
              <a:rPr lang="en-GB" dirty="0" smtClean="0"/>
              <a:t>, in </a:t>
            </a:r>
            <a:r>
              <a:rPr lang="en-GB" dirty="0" err="1" smtClean="0"/>
              <a:t>functie</a:t>
            </a:r>
            <a:r>
              <a:rPr lang="en-GB" dirty="0" smtClean="0"/>
              <a:t> de </a:t>
            </a:r>
            <a:r>
              <a:rPr lang="en-GB" dirty="0" err="1" smtClean="0"/>
              <a:t>destinaţia</a:t>
            </a:r>
            <a:r>
              <a:rPr lang="en-GB" dirty="0" smtClean="0"/>
              <a:t> </a:t>
            </a:r>
            <a:r>
              <a:rPr lang="en-GB" dirty="0" err="1" smtClean="0"/>
              <a:t>nevoilor</a:t>
            </a:r>
            <a:r>
              <a:rPr lang="en-GB" dirty="0" smtClean="0"/>
              <a:t> de </a:t>
            </a:r>
            <a:r>
              <a:rPr lang="en-GB" dirty="0" err="1" smtClean="0"/>
              <a:t>fertilizare</a:t>
            </a:r>
            <a:r>
              <a:rPr lang="en-GB" dirty="0" smtClean="0"/>
              <a:t> a </a:t>
            </a:r>
            <a:r>
              <a:rPr lang="en-GB" dirty="0" err="1" smtClean="0"/>
              <a:t>plantelor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fr-FR" b="1" dirty="0" err="1" smtClean="0"/>
              <a:t>Metode</a:t>
            </a:r>
            <a:r>
              <a:rPr lang="fr-FR" b="1" dirty="0" smtClean="0"/>
              <a:t> de </a:t>
            </a:r>
            <a:r>
              <a:rPr lang="fr-FR" b="1" dirty="0" err="1" smtClean="0"/>
              <a:t>compostare</a:t>
            </a:r>
            <a:r>
              <a:rPr lang="fr-FR" b="1" dirty="0" smtClean="0"/>
              <a:t> a </a:t>
            </a:r>
            <a:r>
              <a:rPr lang="fr-FR" b="1" dirty="0" err="1" smtClean="0"/>
              <a:t>tescovinei</a:t>
            </a:r>
            <a:r>
              <a:rPr lang="fr-FR" b="1" dirty="0" smtClean="0"/>
              <a:t>  </a:t>
            </a:r>
            <a:r>
              <a:rPr lang="fr-FR" b="1" dirty="0" err="1" smtClean="0"/>
              <a:t>realizate</a:t>
            </a:r>
            <a:r>
              <a:rPr lang="fr-FR" b="1" dirty="0" smtClean="0"/>
              <a:t> la SCDVV </a:t>
            </a:r>
            <a:r>
              <a:rPr lang="fr-FR" b="1" dirty="0" err="1" smtClean="0"/>
              <a:t>Bujoru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fr-FR" b="1" dirty="0" smtClean="0"/>
              <a:t> </a:t>
            </a:r>
            <a:endParaRPr lang="en-GB" dirty="0" smtClean="0"/>
          </a:p>
          <a:p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2.1-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tescovina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strat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de 30cm;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adaos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var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nestins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Oxid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Calciu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2%,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neutralizare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adaos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strat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pamânt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de 20 cm,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crea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un liant propice 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dezvoltarii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ciupercilor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bacteriilor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humificarii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umezirea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controlul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ritmic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temperaturii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umezelii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ului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ajustate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tescovina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strat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de 30cm;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adaos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var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stins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Hidroxid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Calciu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2%,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neutralizare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adaos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strat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pamânt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ȋn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amestec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rumeguş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de 20 cm,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crea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      un  liant propice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zvoltarii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ciupercilor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bacteriilor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humificarii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umezirea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drojdie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neutralizata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controlul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ritmic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temperaturii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umezelii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ului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ajustate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/>
              <a:t> 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Tescovina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pregatita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compostare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la SCDVV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Bujoru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-2023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:\bujoru\D\ALINA\Analiza activ\2023\Prop. Pr. Sect. 2023-2026\ADER 2026- Contractare\Pr. 6.3.21 Faza I\Faza 1 2023\tESCOVINA PROASPATA 202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200" b="1" dirty="0" err="1" smtClean="0"/>
              <a:t>Utilizarea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drojdiei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neutralizatate</a:t>
            </a:r>
            <a:r>
              <a:rPr lang="fr-FR" sz="3200" b="1" dirty="0" smtClean="0"/>
              <a:t> la pH de </a:t>
            </a:r>
            <a:r>
              <a:rPr lang="fr-FR" sz="3200" b="1" dirty="0" err="1" smtClean="0"/>
              <a:t>aproximativ</a:t>
            </a:r>
            <a:r>
              <a:rPr lang="fr-FR" sz="3200" b="1" dirty="0" smtClean="0"/>
              <a:t> 5,5- 6 ca </a:t>
            </a:r>
            <a:r>
              <a:rPr lang="fr-FR" sz="3200" b="1" dirty="0" err="1" smtClean="0"/>
              <a:t>fertilizant</a:t>
            </a:r>
            <a:r>
              <a:rPr lang="fr-FR" sz="3200" b="1" dirty="0" smtClean="0"/>
              <a:t> la SCDVV </a:t>
            </a:r>
            <a:r>
              <a:rPr lang="fr-FR" sz="3200" b="1" dirty="0" err="1" smtClean="0"/>
              <a:t>Bujoru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cursul</a:t>
            </a:r>
            <a:r>
              <a:rPr lang="fr-FR" dirty="0" smtClean="0"/>
              <a:t> </a:t>
            </a:r>
            <a:r>
              <a:rPr lang="fr-FR" dirty="0" err="1" smtClean="0"/>
              <a:t>anilor</a:t>
            </a:r>
            <a:r>
              <a:rPr lang="fr-FR" dirty="0" smtClean="0"/>
              <a:t> 2021-2023, a </a:t>
            </a:r>
            <a:r>
              <a:rPr lang="fr-FR" dirty="0" err="1" smtClean="0"/>
              <a:t>fost</a:t>
            </a:r>
            <a:r>
              <a:rPr lang="fr-FR" dirty="0" smtClean="0"/>
              <a:t> </a:t>
            </a:r>
            <a:r>
              <a:rPr lang="fr-FR" dirty="0" err="1" smtClean="0"/>
              <a:t>testatǎ</a:t>
            </a:r>
            <a:r>
              <a:rPr lang="fr-FR" dirty="0" smtClean="0"/>
              <a:t> </a:t>
            </a:r>
            <a:r>
              <a:rPr lang="fr-FR" dirty="0" err="1" smtClean="0"/>
              <a:t>capacitatea</a:t>
            </a:r>
            <a:r>
              <a:rPr lang="fr-FR" dirty="0" smtClean="0"/>
              <a:t> </a:t>
            </a:r>
            <a:r>
              <a:rPr lang="fr-FR" dirty="0" err="1" smtClean="0"/>
              <a:t>drojdiei</a:t>
            </a:r>
            <a:r>
              <a:rPr lang="fr-FR" dirty="0" smtClean="0"/>
              <a:t> de vin ca </a:t>
            </a:r>
            <a:r>
              <a:rPr lang="fr-FR" dirty="0" err="1" smtClean="0"/>
              <a:t>potenţial</a:t>
            </a:r>
            <a:r>
              <a:rPr lang="fr-FR" dirty="0" smtClean="0"/>
              <a:t> </a:t>
            </a:r>
            <a:r>
              <a:rPr lang="fr-FR" dirty="0" err="1" smtClean="0"/>
              <a:t>fertilizator</a:t>
            </a:r>
            <a:r>
              <a:rPr lang="fr-FR" dirty="0" smtClean="0"/>
              <a:t>, </a:t>
            </a:r>
            <a:r>
              <a:rPr lang="fr-FR" dirty="0" err="1" smtClean="0"/>
              <a:t>iniţal</a:t>
            </a:r>
            <a:r>
              <a:rPr lang="fr-FR" dirty="0" smtClean="0"/>
              <a:t> </a:t>
            </a:r>
            <a:r>
              <a:rPr lang="fr-FR" dirty="0" err="1" smtClean="0"/>
              <a:t>pe</a:t>
            </a:r>
            <a:r>
              <a:rPr lang="fr-FR" dirty="0" smtClean="0"/>
              <a:t>  sol </a:t>
            </a:r>
            <a:r>
              <a:rPr lang="fr-FR" dirty="0" err="1" smtClean="0"/>
              <a:t>negru</a:t>
            </a:r>
            <a:r>
              <a:rPr lang="fr-FR" dirty="0" smtClean="0"/>
              <a:t> </a:t>
            </a:r>
            <a:r>
              <a:rPr lang="fr-FR" dirty="0" err="1" smtClean="0"/>
              <a:t>cu</a:t>
            </a:r>
            <a:r>
              <a:rPr lang="fr-FR" dirty="0" smtClean="0"/>
              <a:t> </a:t>
            </a:r>
            <a:r>
              <a:rPr lang="fr-FR" dirty="0" err="1" smtClean="0"/>
              <a:t>trei</a:t>
            </a:r>
            <a:r>
              <a:rPr lang="fr-FR" dirty="0" smtClean="0"/>
              <a:t> </a:t>
            </a:r>
            <a:r>
              <a:rPr lang="fr-FR" dirty="0" err="1" smtClean="0"/>
              <a:t>doze</a:t>
            </a:r>
            <a:r>
              <a:rPr lang="fr-FR" dirty="0" smtClean="0"/>
              <a:t> de </a:t>
            </a:r>
            <a:r>
              <a:rPr lang="fr-FR" dirty="0" err="1" smtClean="0"/>
              <a:t>derojdie</a:t>
            </a:r>
            <a:r>
              <a:rPr lang="fr-FR" dirty="0" smtClean="0"/>
              <a:t> </a:t>
            </a:r>
            <a:r>
              <a:rPr lang="fr-FR" dirty="0" err="1" smtClean="0"/>
              <a:t>pentru</a:t>
            </a:r>
            <a:r>
              <a:rPr lang="fr-FR" dirty="0" smtClean="0"/>
              <a:t> a testa </a:t>
            </a:r>
            <a:r>
              <a:rPr lang="fr-FR" dirty="0" err="1" smtClean="0"/>
              <a:t>capacitatea</a:t>
            </a:r>
            <a:r>
              <a:rPr lang="fr-FR" dirty="0" smtClean="0"/>
              <a:t> de </a:t>
            </a:r>
            <a:r>
              <a:rPr lang="fr-FR" dirty="0" err="1" smtClean="0"/>
              <a:t>tamponare</a:t>
            </a:r>
            <a:r>
              <a:rPr lang="fr-FR" dirty="0" smtClean="0"/>
              <a:t> a pH -</a:t>
            </a:r>
            <a:r>
              <a:rPr lang="fr-FR" dirty="0" err="1" smtClean="0"/>
              <a:t>ului</a:t>
            </a:r>
            <a:r>
              <a:rPr lang="fr-FR" dirty="0" smtClean="0"/>
              <a:t> </a:t>
            </a:r>
            <a:r>
              <a:rPr lang="fr-FR" dirty="0" err="1" smtClean="0"/>
              <a:t>solului</a:t>
            </a:r>
            <a:r>
              <a:rPr lang="fr-FR" dirty="0" smtClean="0"/>
              <a:t> </a:t>
            </a:r>
            <a:r>
              <a:rPr lang="fr-FR" dirty="0" err="1" smtClean="0"/>
              <a:t>şi</a:t>
            </a:r>
            <a:r>
              <a:rPr lang="fr-FR" dirty="0" smtClean="0"/>
              <a:t> s-a </a:t>
            </a:r>
            <a:r>
              <a:rPr lang="fr-FR" dirty="0" err="1" smtClean="0"/>
              <a:t>ajuns</a:t>
            </a:r>
            <a:r>
              <a:rPr lang="fr-FR" dirty="0" smtClean="0"/>
              <a:t> la </a:t>
            </a:r>
            <a:r>
              <a:rPr lang="fr-FR" dirty="0" err="1" smtClean="0"/>
              <a:t>concluzia</a:t>
            </a:r>
            <a:r>
              <a:rPr lang="fr-FR" dirty="0" smtClean="0"/>
              <a:t> ca </a:t>
            </a:r>
            <a:r>
              <a:rPr lang="fr-FR" dirty="0" err="1" smtClean="0"/>
              <a:t>ȋntr</a:t>
            </a:r>
            <a:r>
              <a:rPr lang="fr-FR" dirty="0" smtClean="0"/>
              <a:t>-o </a:t>
            </a:r>
            <a:r>
              <a:rPr lang="fr-FR" dirty="0" err="1" smtClean="0"/>
              <a:t>fazǎ</a:t>
            </a:r>
            <a:r>
              <a:rPr lang="fr-FR" dirty="0" smtClean="0"/>
              <a:t> </a:t>
            </a:r>
            <a:r>
              <a:rPr lang="fr-FR" dirty="0" err="1" smtClean="0"/>
              <a:t>iniţialǎ</a:t>
            </a:r>
            <a:r>
              <a:rPr lang="fr-FR" dirty="0" smtClean="0"/>
              <a:t> ,la </a:t>
            </a:r>
            <a:r>
              <a:rPr lang="fr-FR" dirty="0" err="1" smtClean="0"/>
              <a:t>administraţia</a:t>
            </a:r>
            <a:r>
              <a:rPr lang="fr-FR" dirty="0" smtClean="0"/>
              <a:t> </a:t>
            </a:r>
            <a:r>
              <a:rPr lang="fr-FR" dirty="0" err="1" smtClean="0"/>
              <a:t>drojdiei</a:t>
            </a:r>
            <a:r>
              <a:rPr lang="fr-FR" dirty="0" smtClean="0"/>
              <a:t> pH  </a:t>
            </a:r>
            <a:r>
              <a:rPr lang="fr-FR" dirty="0" err="1" smtClean="0"/>
              <a:t>solului</a:t>
            </a:r>
            <a:r>
              <a:rPr lang="fr-FR" dirty="0" smtClean="0"/>
              <a:t> </a:t>
            </a:r>
            <a:r>
              <a:rPr lang="fr-FR" dirty="0" err="1" smtClean="0"/>
              <a:t>scade</a:t>
            </a:r>
            <a:r>
              <a:rPr lang="fr-FR" dirty="0" smtClean="0"/>
              <a:t> </a:t>
            </a:r>
            <a:r>
              <a:rPr lang="fr-FR" dirty="0" err="1" smtClean="0"/>
              <a:t>puţin</a:t>
            </a:r>
            <a:r>
              <a:rPr lang="fr-FR" dirty="0" smtClean="0"/>
              <a:t> la </a:t>
            </a:r>
            <a:r>
              <a:rPr lang="fr-FR" dirty="0" err="1" smtClean="0"/>
              <a:t>interval</a:t>
            </a:r>
            <a:r>
              <a:rPr lang="fr-FR" dirty="0" smtClean="0"/>
              <a:t> de 1-3 </a:t>
            </a:r>
            <a:r>
              <a:rPr lang="fr-FR" dirty="0" err="1" smtClean="0"/>
              <a:t>luni</a:t>
            </a:r>
            <a:r>
              <a:rPr lang="fr-FR" dirty="0" smtClean="0"/>
              <a:t> ,</a:t>
            </a:r>
            <a:r>
              <a:rPr lang="fr-FR" dirty="0" err="1" smtClean="0"/>
              <a:t>acesta</a:t>
            </a:r>
            <a:r>
              <a:rPr lang="fr-FR" dirty="0" smtClean="0"/>
              <a:t> </a:t>
            </a:r>
            <a:r>
              <a:rPr lang="fr-FR" dirty="0" err="1" smtClean="0"/>
              <a:t>ȋşi</a:t>
            </a:r>
            <a:r>
              <a:rPr lang="fr-FR" dirty="0" smtClean="0"/>
              <a:t> </a:t>
            </a:r>
            <a:r>
              <a:rPr lang="fr-FR" dirty="0" err="1" smtClean="0"/>
              <a:t>revine</a:t>
            </a:r>
            <a:r>
              <a:rPr lang="fr-FR" dirty="0" smtClean="0"/>
              <a:t> la </a:t>
            </a:r>
            <a:r>
              <a:rPr lang="fr-FR" dirty="0" err="1" smtClean="0"/>
              <a:t>valori</a:t>
            </a:r>
            <a:r>
              <a:rPr lang="fr-FR" dirty="0" smtClean="0"/>
              <a:t> de 7,5-8, </a:t>
            </a:r>
            <a:r>
              <a:rPr lang="fr-FR" dirty="0" err="1" smtClean="0"/>
              <a:t>ceea</a:t>
            </a:r>
            <a:r>
              <a:rPr lang="fr-FR" dirty="0" smtClean="0"/>
              <a:t> ce ne-a </a:t>
            </a:r>
            <a:r>
              <a:rPr lang="fr-FR" dirty="0" err="1" smtClean="0"/>
              <a:t>dat</a:t>
            </a:r>
            <a:r>
              <a:rPr lang="fr-FR" dirty="0" smtClean="0"/>
              <a:t> </a:t>
            </a:r>
            <a:r>
              <a:rPr lang="fr-FR" dirty="0" err="1" smtClean="0"/>
              <a:t>posibilitatea</a:t>
            </a:r>
            <a:r>
              <a:rPr lang="fr-FR" dirty="0" smtClean="0"/>
              <a:t> </a:t>
            </a:r>
            <a:r>
              <a:rPr lang="fr-FR" dirty="0" err="1" smtClean="0"/>
              <a:t>utilizǎrii</a:t>
            </a:r>
            <a:r>
              <a:rPr lang="fr-FR" dirty="0" smtClean="0"/>
              <a:t> </a:t>
            </a:r>
            <a:r>
              <a:rPr lang="fr-FR" dirty="0" err="1" smtClean="0"/>
              <a:t>ei</a:t>
            </a:r>
            <a:r>
              <a:rPr lang="fr-FR" dirty="0" smtClean="0"/>
              <a:t> ca </a:t>
            </a:r>
            <a:r>
              <a:rPr lang="fr-FR" dirty="0" err="1" smtClean="0"/>
              <a:t>ingraşǎmânt</a:t>
            </a:r>
            <a:r>
              <a:rPr lang="fr-FR" dirty="0" smtClean="0"/>
              <a:t> </a:t>
            </a:r>
            <a:r>
              <a:rPr lang="fr-FR" dirty="0" err="1" smtClean="0"/>
              <a:t>ȋn</a:t>
            </a:r>
            <a:r>
              <a:rPr lang="fr-FR" dirty="0" smtClean="0"/>
              <a:t> </a:t>
            </a:r>
            <a:r>
              <a:rPr lang="fr-FR" dirty="0" err="1" smtClean="0"/>
              <a:t>pepiniera</a:t>
            </a:r>
            <a:r>
              <a:rPr lang="fr-FR" dirty="0" smtClean="0"/>
              <a:t> </a:t>
            </a:r>
            <a:r>
              <a:rPr lang="fr-FR" dirty="0" err="1" smtClean="0"/>
              <a:t>viticolǎ</a:t>
            </a:r>
            <a:r>
              <a:rPr lang="fr-FR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concluzie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drojdia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de vin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sǎ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utilizatǎ,ca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atare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neutralizare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uşoa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rǎ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ca adjuvant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ȋn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umezirea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platformei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tescovinǎ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compostatǎ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Faza: nr.2: Elaborarea si testarea unor modele circulare de valorificare a potentialului fenolic si mineral al tescovinei rezultate in procesul de vinificatie</a:t>
            </a:r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-2024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dirty="0" smtClean="0">
                <a:latin typeface="Times New Roman" pitchFamily="18" charset="0"/>
                <a:cs typeface="Times New Roman" pitchFamily="18" charset="0"/>
              </a:rPr>
            </a:b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o-RO" b="1" dirty="0" smtClean="0"/>
              <a:t>3.Obiectivul fazei:</a:t>
            </a:r>
            <a:r>
              <a:rPr lang="ro-RO" dirty="0" smtClean="0"/>
              <a:t>  2 : </a:t>
            </a:r>
            <a:r>
              <a:rPr lang="ro-RO" b="1" dirty="0" smtClean="0"/>
              <a:t> Continuarea testarii modelelor circulare de valorificare a potentialului fenolic si mineral al tescovinei rezultate in procesul de vinificatie</a:t>
            </a:r>
            <a:r>
              <a:rPr lang="ro-RO" b="1" i="1" dirty="0" smtClean="0"/>
              <a:t>   </a:t>
            </a:r>
            <a:endParaRPr lang="en-GB" dirty="0" smtClean="0"/>
          </a:p>
          <a:p>
            <a:r>
              <a:rPr lang="ro-RO" b="1" i="1" dirty="0" smtClean="0"/>
              <a:t> </a:t>
            </a:r>
            <a:r>
              <a:rPr lang="ro-RO" dirty="0" smtClean="0"/>
              <a:t>Activitatea II.5.7  :</a:t>
            </a:r>
            <a:endParaRPr lang="en-GB" dirty="0" smtClean="0"/>
          </a:p>
          <a:p>
            <a:r>
              <a:rPr lang="ro-RO" dirty="0" smtClean="0"/>
              <a:t>Elaborarea si testarea unor modele experimentale de compostare a tescovinei</a:t>
            </a:r>
            <a:r>
              <a:rPr lang="en-US" b="1" dirty="0" smtClean="0"/>
              <a:t>           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err="1" smtClean="0"/>
              <a:t>Finalizarea</a:t>
            </a:r>
            <a:r>
              <a:rPr lang="fr-FR" b="1" dirty="0" smtClean="0"/>
              <a:t> </a:t>
            </a:r>
            <a:r>
              <a:rPr lang="fr-FR" b="1" dirty="0" err="1" smtClean="0"/>
              <a:t>platformei</a:t>
            </a:r>
            <a:r>
              <a:rPr lang="fr-FR" b="1" dirty="0" smtClean="0"/>
              <a:t> de compost</a:t>
            </a:r>
            <a:r>
              <a:rPr lang="fr-FR" dirty="0" smtClean="0"/>
              <a:t>	</a:t>
            </a:r>
            <a:endParaRPr lang="en-GB" dirty="0"/>
          </a:p>
        </p:txBody>
      </p:sp>
      <p:pic>
        <p:nvPicPr>
          <p:cNvPr id="4" name="Content Placeholder 3" descr="D:\bujoru\D\ALINA\Analiza activ\2024\ASAS 2024\POZE platforma comp.+vie pH 18.12. 2023\IMG_20231219_1128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3246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o-RO" b="1" dirty="0" smtClean="0"/>
              <a:t>Activitatea microbiologic</a:t>
            </a:r>
            <a:r>
              <a:rPr lang="en-GB" b="1" dirty="0" smtClean="0"/>
              <a:t>a </a:t>
            </a:r>
            <a:r>
              <a:rPr lang="en-GB" b="1" dirty="0" err="1" smtClean="0"/>
              <a:t>a</a:t>
            </a:r>
            <a:r>
              <a:rPr lang="en-GB" b="1" dirty="0" smtClean="0"/>
              <a:t> </a:t>
            </a:r>
            <a:r>
              <a:rPr lang="en-GB" b="1" dirty="0" err="1" smtClean="0"/>
              <a:t>solului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o-RO" b="1" dirty="0" smtClean="0"/>
              <a:t>Respiraţia solului</a:t>
            </a:r>
            <a:r>
              <a:rPr lang="en-GB" b="1" dirty="0" smtClean="0"/>
              <a:t> cu </a:t>
            </a:r>
            <a:r>
              <a:rPr lang="en-GB" b="1" dirty="0" err="1" smtClean="0"/>
              <a:t>Oxitop-ul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09801"/>
            <a:ext cx="25146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1600200"/>
            <a:ext cx="6019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Determinarea dioxidului de carbon eliminat şi consumul biochimic de oxigen se face în dinamică pe parcursul a 7 zile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Analizând consum biochimic de oxigen pe zile( mg/dm</a:t>
            </a:r>
            <a:r>
              <a:rPr lang="ro-RO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)la variantele experimentale, se constata o sla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reprezentare microbiologi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cǎ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in solul viticol, lipsit de materie organi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cǎ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, (Varianta 1-ogor negru),raportatǎ indirect la intensitatea respiratorie, care este minimǎ.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varianta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s-a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folosit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fertilizator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tescovinǎ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compostata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s-a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constatat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activitate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microbiologicǎ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intensǎ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Materia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stimuleazǎ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microbianǎ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sol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reliefată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consumul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oxigen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/>
              <a:t>Analiza</a:t>
            </a:r>
            <a:r>
              <a:rPr lang="en-US" b="1" dirty="0" smtClean="0"/>
              <a:t> </a:t>
            </a:r>
            <a:r>
              <a:rPr lang="en-US" b="1" dirty="0" err="1" smtClean="0"/>
              <a:t>activitǎţii</a:t>
            </a:r>
            <a:r>
              <a:rPr lang="en-US" b="1" dirty="0" smtClean="0"/>
              <a:t> </a:t>
            </a:r>
            <a:r>
              <a:rPr lang="en-US" b="1" dirty="0" err="1" smtClean="0"/>
              <a:t>respiratorie</a:t>
            </a:r>
            <a:r>
              <a:rPr lang="en-US" b="1" dirty="0" smtClean="0"/>
              <a:t> a </a:t>
            </a:r>
            <a:r>
              <a:rPr lang="en-US" b="1" dirty="0" err="1" smtClean="0"/>
              <a:t>solului</a:t>
            </a:r>
            <a:r>
              <a:rPr lang="en-US" b="1" dirty="0" smtClean="0"/>
              <a:t>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2209798"/>
          <a:ext cx="7315201" cy="3352803"/>
        </p:xfrm>
        <a:graphic>
          <a:graphicData uri="http://schemas.openxmlformats.org/drawingml/2006/table">
            <a:tbl>
              <a:tblPr/>
              <a:tblGrid>
                <a:gridCol w="1618182"/>
                <a:gridCol w="1618182"/>
                <a:gridCol w="1081423"/>
                <a:gridCol w="871464"/>
                <a:gridCol w="1062975"/>
                <a:gridCol w="1062975"/>
              </a:tblGrid>
              <a:tr h="745065">
                <a:tc row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Varianta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Adâncimea solului prelevat (cm)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Consum biochimic de oxigen pe zile( mg/dm</a:t>
                      </a:r>
                      <a:r>
                        <a:rPr lang="ro-RO" sz="1400" b="1" baseline="300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o-RO" sz="1400" b="1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25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Ziua-1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Ziua-2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Ziua-3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Ziua-7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4">
                <a:tc rowSpan="3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V1-ogor negru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0-10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Sub limita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0,1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0,1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0,1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10-20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0,5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0,3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0,6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0,5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20-30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0,3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0,1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0,4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0,7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4">
                <a:tc rowSpan="3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V2-cu tescovina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0-10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30,0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10,0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0,6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0,1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10-20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29,0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12,0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10,0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0,7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20-30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14,0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14,0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25,0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29,0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447</Words>
  <Application>Microsoft Office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ADER -6.3.21 Cercetări privind realizarea unor modele circulare de valorificare a subproduselor rezultate în procesul de vinificaţie în contextul dezvoltării bioeconomiei în România –PARTENERIAT-2023-2024</vt:lpstr>
      <vt:lpstr>Metode de compostare a tescovinei  realizate la SCDVV Bujoru</vt:lpstr>
      <vt:lpstr>Tescovina pregatita pentru compostare la SCDVV Bujoru-2023</vt:lpstr>
      <vt:lpstr>Utilizarea drojdiei neutralizatate la pH de aproximativ 5,5- 6 ca fertilizant la SCDVV Bujoru </vt:lpstr>
      <vt:lpstr>In concluzie, drojdia de vin poate sǎ fie utilizatǎ,ca atare, prin neutralizare uşoarǎ şi ca adjuvant ȋn umezirea platformei de tescovinǎ compostatǎ</vt:lpstr>
      <vt:lpstr>Faza: nr.2: Elaborarea si testarea unor modele circulare de valorificare a potentialului fenolic si mineral al tescovinei rezultate in procesul de vinificatie-2024 </vt:lpstr>
      <vt:lpstr>Finalizarea platformei de compost </vt:lpstr>
      <vt:lpstr>Activitatea microbiologica a solului Respiraţia solului cu Oxitop-ul</vt:lpstr>
      <vt:lpstr>Analiza activitǎţii respiratorie a solului </vt:lpstr>
      <vt:lpstr>Concluzii 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6.3.21 Cercetări privind realizarea unor modele circulare de valorificare a subproduselor rezultate în procesul de vinificaţie în contextul dezvoltării bioeconomiei în România –PARTENERIAT-</dc:title>
  <dc:creator>user</dc:creator>
  <cp:lastModifiedBy>user</cp:lastModifiedBy>
  <cp:revision>10</cp:revision>
  <dcterms:created xsi:type="dcterms:W3CDTF">2006-08-16T00:00:00Z</dcterms:created>
  <dcterms:modified xsi:type="dcterms:W3CDTF">2025-07-28T12:33:37Z</dcterms:modified>
</cp:coreProperties>
</file>